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383" r:id="rId3"/>
    <p:sldId id="385" r:id="rId4"/>
    <p:sldId id="386" r:id="rId5"/>
    <p:sldId id="384" r:id="rId6"/>
    <p:sldId id="387" r:id="rId7"/>
    <p:sldId id="390" r:id="rId8"/>
    <p:sldId id="388" r:id="rId9"/>
    <p:sldId id="391" r:id="rId10"/>
    <p:sldId id="392" r:id="rId11"/>
    <p:sldId id="288" r:id="rId12"/>
    <p:sldId id="381" r:id="rId13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7D8FFF-FD2A-237B-536F-6BA5DCE974C4}" name="Phillip Griffin" initials="PG" userId="S::Phillip.Griffin@chess-dynamics.com::9cd49649-1c17-4e3c-8a67-0bc261abf8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F7F"/>
    <a:srgbClr val="758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472" autoAdjust="0"/>
  </p:normalViewPr>
  <p:slideViewPr>
    <p:cSldViewPr snapToGrid="0">
      <p:cViewPr varScale="1">
        <p:scale>
          <a:sx n="92" d="100"/>
          <a:sy n="92" d="100"/>
        </p:scale>
        <p:origin x="125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911B6-C83E-4FBA-94D7-F2222B997265}" type="datetimeFigureOut">
              <a:rPr lang="en-GB" smtClean="0"/>
              <a:t>03/10/2024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EA66F-AC92-4DA8-BB51-1DC3F1F1A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890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EO camera, Thermal camera, LRF</a:t>
            </a:r>
          </a:p>
          <a:p>
            <a:r>
              <a:rPr lang="en-GB" dirty="0"/>
              <a:t>Add </a:t>
            </a:r>
            <a:r>
              <a:rPr lang="en-GB" dirty="0" err="1"/>
              <a:t>threadlock</a:t>
            </a:r>
            <a:r>
              <a:rPr lang="en-GB" dirty="0"/>
              <a:t> if repeatedly getting loose screws/bolts</a:t>
            </a:r>
          </a:p>
          <a:p>
            <a:r>
              <a:rPr lang="en-GB" dirty="0"/>
              <a:t>Desiccator – indicates moisture getting into the system. Blue = good, pink = bad.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680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EO camera, Thermal camera, LRF</a:t>
            </a:r>
          </a:p>
          <a:p>
            <a:r>
              <a:rPr lang="en-GB" dirty="0"/>
              <a:t>Add </a:t>
            </a:r>
            <a:r>
              <a:rPr lang="en-GB" dirty="0" err="1"/>
              <a:t>threadlock</a:t>
            </a:r>
            <a:r>
              <a:rPr lang="en-GB" dirty="0"/>
              <a:t> if repeatedly getting loose screws/bolts</a:t>
            </a:r>
          </a:p>
          <a:p>
            <a:r>
              <a:rPr lang="en-GB" dirty="0"/>
              <a:t>Desiccator – indicates moisture getting into the system. Blue = good, pink = bad.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250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222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06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EA66F-AC92-4DA8-BB51-1DC3F1F1A12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20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9" y="818311"/>
            <a:ext cx="10515600" cy="611021"/>
          </a:xfrm>
        </p:spPr>
        <p:txBody>
          <a:bodyPr>
            <a:normAutofit/>
          </a:bodyPr>
          <a:lstStyle>
            <a:lvl1pPr>
              <a:defRPr sz="2800" b="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5725F7-F801-D76F-6952-3943314C7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0505" y="45063"/>
            <a:ext cx="1100775" cy="4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6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9" y="2130946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9EDF47-7379-C4B7-80AE-F9C1275F4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0505" y="45063"/>
            <a:ext cx="1100775" cy="4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0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5FF5-2766-4DE5-83BE-1985059D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579" y="2130946"/>
            <a:ext cx="10515600" cy="3959492"/>
          </a:xfr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62594A-424B-4BCC-A2A7-67A66593E330}"/>
              </a:ext>
            </a:extLst>
          </p:cNvPr>
          <p:cNvCxnSpPr>
            <a:cxnSpLocks/>
          </p:cNvCxnSpPr>
          <p:nvPr userDrawn="1"/>
        </p:nvCxnSpPr>
        <p:spPr>
          <a:xfrm>
            <a:off x="1530204" y="622479"/>
            <a:ext cx="10661795" cy="0"/>
          </a:xfrm>
          <a:prstGeom prst="line">
            <a:avLst/>
          </a:prstGeom>
          <a:ln w="2540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FA1C2-37C4-40AF-9523-DDB74644776D}"/>
              </a:ext>
            </a:extLst>
          </p:cNvPr>
          <p:cNvCxnSpPr>
            <a:cxnSpLocks/>
          </p:cNvCxnSpPr>
          <p:nvPr userDrawn="1"/>
        </p:nvCxnSpPr>
        <p:spPr>
          <a:xfrm>
            <a:off x="0" y="6477275"/>
            <a:ext cx="12192000" cy="0"/>
          </a:xfrm>
          <a:prstGeom prst="line">
            <a:avLst/>
          </a:prstGeom>
          <a:ln w="19050">
            <a:solidFill>
              <a:srgbClr val="014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dark, traffic, street&#10;&#10;Description automatically generated">
            <a:extLst>
              <a:ext uri="{FF2B5EF4-FFF2-40B4-BE49-F238E27FC236}">
                <a16:creationId xmlns:a16="http://schemas.microsoft.com/office/drawing/2014/main" id="{919C6342-1D96-4CA5-B04F-942E095EE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180" y="141047"/>
            <a:ext cx="652284" cy="368160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1FF8C-58B3-4E93-A1C1-0AA0F7D6E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678" y="162147"/>
            <a:ext cx="449644" cy="3681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8A61654-1EEE-4D10-AA02-DB7D938B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80" y="1083925"/>
            <a:ext cx="10515600" cy="966016"/>
          </a:xfrm>
        </p:spPr>
        <p:txBody>
          <a:bodyPr>
            <a:normAutofit/>
          </a:bodyPr>
          <a:lstStyle>
            <a:lvl1pPr>
              <a:defRPr sz="2400" b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56C4F76-BB1B-430B-B24C-77AA7915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6223"/>
            <a:ext cx="2743200" cy="365125"/>
          </a:xfrm>
        </p:spPr>
        <p:txBody>
          <a:bodyPr/>
          <a:lstStyle>
            <a:lvl1pPr algn="l">
              <a:defRPr sz="1400" b="0"/>
            </a:lvl1pPr>
          </a:lstStyle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62175F7-4DC4-4E27-85E0-09FC3DE4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4216" y="6486223"/>
            <a:ext cx="2826327" cy="365125"/>
          </a:xfrm>
        </p:spPr>
        <p:txBody>
          <a:bodyPr/>
          <a:lstStyle>
            <a:lvl1pPr algn="ctr">
              <a:defRPr sz="1400" b="0"/>
            </a:lvl1pPr>
          </a:lstStyle>
          <a:p>
            <a:r>
              <a:rPr lang="en-GB" dirty="0"/>
              <a:t>Classification Confidential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D3BC01D-6B00-43FE-9395-898A55C1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122" y="6478618"/>
            <a:ext cx="1219878" cy="365125"/>
          </a:xfrm>
        </p:spPr>
        <p:txBody>
          <a:bodyPr/>
          <a:lstStyle>
            <a:lvl1pPr algn="r">
              <a:defRPr sz="1400" b="0"/>
            </a:lvl1pPr>
          </a:lstStyle>
          <a:p>
            <a:fld id="{DC835EB0-E4E2-4E11-A86D-A27C13F2E12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 descr="A picture containing clock, dark, traffic, street&#10;&#10;Description automatically generated">
            <a:extLst>
              <a:ext uri="{FF2B5EF4-FFF2-40B4-BE49-F238E27FC236}">
                <a16:creationId xmlns:a16="http://schemas.microsoft.com/office/drawing/2014/main" id="{EE1EB40A-ADD9-4252-BDBE-CAD4105E4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37" y="145987"/>
            <a:ext cx="787383" cy="368155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F01818C3-B8A0-48CD-86D6-FE0930E7E0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14" y="128051"/>
            <a:ext cx="594965" cy="387806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CE2B40-3D38-44BD-B76D-E7AA8061C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1"/>
            <a:ext cx="1679171" cy="974824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370732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9D9F25-A0F8-4076-824A-BA8CB1E16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0A7A-0876-451F-9207-4DA489861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2882B-43AB-4F6C-B16C-84D9EFE08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Copyright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2A23F-F5B4-48BE-8735-21AEF63B9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Classification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596F5-33C0-42FA-8BC7-114A7E59F9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35EB0-E4E2-4E11-A86D-A27C13F2E1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8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50" r:id="rId2"/>
    <p:sldLayoutId id="2147483672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Content%20for%20deployment/Radar%20Transmission%20elevation%20angle%20change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397E83D-9F46-4E28-A4DE-11E6F58A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47" y="819052"/>
            <a:ext cx="8834306" cy="829850"/>
          </a:xfrm>
          <a:solidFill>
            <a:srgbClr val="014F7F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NDMA CUAS Specialist Course</a:t>
            </a:r>
            <a:br>
              <a:rPr lang="en-GB" sz="3600" b="1" dirty="0">
                <a:solidFill>
                  <a:schemeClr val="bg1"/>
                </a:solidFill>
              </a:rPr>
            </a:br>
            <a:r>
              <a:rPr lang="en-GB" sz="3600" b="1" dirty="0">
                <a:solidFill>
                  <a:schemeClr val="bg1"/>
                </a:solidFill>
              </a:rPr>
              <a:t>Deployment Setup of system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31C5E-2FCC-42BF-B413-E8A7B11C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© Copyright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F4D03-92DD-4D92-9F8F-FDA6A9CD0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Classification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7B359-24E2-4AA7-B5FB-D0E55B3D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4B8D1-749D-4280-8E63-DE3C642C2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47" y="1648902"/>
            <a:ext cx="8834306" cy="45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49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Deployment – Siting the system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2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76700"/>
            <a:ext cx="10500049" cy="372023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Locate suitable ground, as level as possible, for the deployment of the container. The adjustment legs can be used to accommodate a 5-degree incline.</a:t>
            </a:r>
          </a:p>
          <a:p>
            <a:endParaRPr lang="en-GB" dirty="0"/>
          </a:p>
          <a:p>
            <a:r>
              <a:rPr lang="en-GB" dirty="0"/>
              <a:t>If shore supplies are to be utilised, ensure that the container is placed in a location that has access to 3 x 16A shore power supplies at a maximum distance of 20m using cables 2169-W44. The cables have standard commando plugs.</a:t>
            </a:r>
          </a:p>
          <a:p>
            <a:endParaRPr lang="en-GB" dirty="0"/>
          </a:p>
          <a:p>
            <a:r>
              <a:rPr lang="en-GB" dirty="0"/>
              <a:t>If the diesel generator is to be utilised, allow for 20-30L diesel consumption per 10h of system operation.</a:t>
            </a:r>
          </a:p>
          <a:p>
            <a:endParaRPr lang="en-GB" dirty="0"/>
          </a:p>
          <a:p>
            <a:r>
              <a:rPr lang="en-GB" dirty="0"/>
              <a:t>Ensure container is not located within ~50M of building and tall metallic structures (Radio masts).</a:t>
            </a:r>
          </a:p>
          <a:p>
            <a:endParaRPr lang="en-GB" dirty="0"/>
          </a:p>
          <a:p>
            <a:r>
              <a:rPr lang="en-GB" dirty="0"/>
              <a:t>Ensure adequate line of site for the area to be protected.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407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Deployment – Levelling the system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3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76700"/>
            <a:ext cx="4590183" cy="37202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en-GB" dirty="0"/>
          </a:p>
          <a:p>
            <a:r>
              <a:rPr lang="en-GB" dirty="0"/>
              <a:t>Handles are located on the equipment bay doors</a:t>
            </a:r>
          </a:p>
          <a:p>
            <a:endParaRPr lang="en-GB" dirty="0"/>
          </a:p>
          <a:p>
            <a:r>
              <a:rPr lang="en-GB" dirty="0"/>
              <a:t>Levels are fitted to the container at each leg.</a:t>
            </a:r>
          </a:p>
          <a:p>
            <a:endParaRPr lang="en-GB" dirty="0"/>
          </a:p>
          <a:p>
            <a:r>
              <a:rPr lang="en-GB" dirty="0"/>
              <a:t>Wind legs up/down until container is as level as possible.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If the system is too far out of level, this could severely impact performance of the system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 descr="A black metal object with a handle&#10;&#10;Description automatically generated with medium confidence">
            <a:extLst>
              <a:ext uri="{FF2B5EF4-FFF2-40B4-BE49-F238E27FC236}">
                <a16:creationId xmlns:a16="http://schemas.microsoft.com/office/drawing/2014/main" id="{E8FCF117-9517-0169-979A-E3FFD98AE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865" y="1739076"/>
            <a:ext cx="2209196" cy="39954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917447-51B7-A64B-7FDA-049ADCAA8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739076"/>
            <a:ext cx="2653148" cy="2748471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09C61C3-8161-6123-35C3-5C4141DE1B55}"/>
              </a:ext>
            </a:extLst>
          </p:cNvPr>
          <p:cNvSpPr/>
          <p:nvPr/>
        </p:nvSpPr>
        <p:spPr>
          <a:xfrm>
            <a:off x="9563088" y="4251290"/>
            <a:ext cx="726424" cy="4725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D6E810-7979-DEA4-B986-C0CB396ECDD8}"/>
              </a:ext>
            </a:extLst>
          </p:cNvPr>
          <p:cNvCxnSpPr>
            <a:cxnSpLocks/>
          </p:cNvCxnSpPr>
          <p:nvPr/>
        </p:nvCxnSpPr>
        <p:spPr>
          <a:xfrm>
            <a:off x="8749148" y="3113312"/>
            <a:ext cx="1027898" cy="11379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22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Deployment – RF Defeat Antennas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4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6" y="1876699"/>
            <a:ext cx="4911729" cy="415100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GB" dirty="0"/>
              <a:t>During Transport, Antennas are removed as this are delicate parts of the system.</a:t>
            </a:r>
          </a:p>
          <a:p>
            <a:endParaRPr lang="en-GB" dirty="0"/>
          </a:p>
          <a:p>
            <a:r>
              <a:rPr lang="en-GB" dirty="0"/>
              <a:t>These are stored in transport cases in the operator bay.</a:t>
            </a:r>
          </a:p>
          <a:p>
            <a:endParaRPr lang="en-GB" dirty="0"/>
          </a:p>
          <a:p>
            <a:r>
              <a:rPr lang="en-GB" dirty="0"/>
              <a:t>Smaller antennas can be fitted before the mast is raised.</a:t>
            </a:r>
            <a:br>
              <a:rPr lang="en-GB" dirty="0"/>
            </a:br>
            <a:r>
              <a:rPr lang="en-GB" i="1" dirty="0"/>
              <a:t>Check antenna connector are clean and dry.</a:t>
            </a:r>
          </a:p>
          <a:p>
            <a:endParaRPr lang="en-GB" dirty="0"/>
          </a:p>
          <a:p>
            <a:r>
              <a:rPr lang="en-GB" dirty="0"/>
              <a:t>Fit A Antenna to it’s mounting frame and mount from the roof for ease of access.</a:t>
            </a:r>
            <a:br>
              <a:rPr lang="en-GB" dirty="0"/>
            </a:br>
            <a:r>
              <a:rPr lang="en-GB" dirty="0"/>
              <a:t>There are 3 cables to connect which are colour coded to the CLAW unit. (As shown)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FB17C8-66DC-0215-2E7E-549BCAD9E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326" y="2308573"/>
            <a:ext cx="5588319" cy="17284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AF87F9-EC53-DF5C-6D30-AD90B7876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824" y="1613020"/>
            <a:ext cx="6087325" cy="39629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F0AC1D-6562-2C1D-D6FE-556B55E61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5959" y="2441412"/>
            <a:ext cx="3451696" cy="260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2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Deployment – Aircraft Warning Light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5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76701"/>
            <a:ext cx="4871537" cy="194167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GB" dirty="0"/>
              <a:t>To be deployed on the container under following conditions: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When requested to do 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When the container is located in an area low flying aircraft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When located at an elevated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C36E2B-C751-EA4F-0AEB-34F1C9ABD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297" y="2827443"/>
            <a:ext cx="3735650" cy="2604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7ECF9C-38FC-CD0B-07FC-BFBA9F4BF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1730817"/>
            <a:ext cx="4102948" cy="41288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64E7BB3-E899-7563-CAFB-C631B448AC93}"/>
              </a:ext>
            </a:extLst>
          </p:cNvPr>
          <p:cNvSpPr txBox="1"/>
          <p:nvPr/>
        </p:nvSpPr>
        <p:spPr>
          <a:xfrm>
            <a:off x="845975" y="3939723"/>
            <a:ext cx="4871537" cy="1941674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 external power feed is supplied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Warning Light and attachment can be fitted to the corner of the container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power swich is located in side the container.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A835BE-F1CC-5058-0FD0-CB410BB94464}"/>
              </a:ext>
            </a:extLst>
          </p:cNvPr>
          <p:cNvSpPr/>
          <p:nvPr/>
        </p:nvSpPr>
        <p:spPr>
          <a:xfrm>
            <a:off x="7221822" y="4237063"/>
            <a:ext cx="1474958" cy="10836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3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Deployment – Earthing the system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6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6" y="1876700"/>
            <a:ext cx="5866323" cy="204215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GB" dirty="0"/>
              <a:t>Connect the supplied Earthing rod to one of two Earth points found on either side of the container.</a:t>
            </a:r>
          </a:p>
          <a:p>
            <a:endParaRPr lang="en-GB" dirty="0"/>
          </a:p>
          <a:p>
            <a:r>
              <a:rPr lang="en-GB" dirty="0"/>
              <a:t>Using a hammer, knock the earth rod in the ground where suitable.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1D95B1-AB0E-154A-07AA-6E5DBDA89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4547" y="1968601"/>
            <a:ext cx="3586753" cy="351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6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Deployment - Connection of Metis and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Squarehead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7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6" y="1876700"/>
            <a:ext cx="6504568" cy="286612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GB" dirty="0"/>
              <a:t>Metis and Square head can be powered from 2 x 16a sockets available in the equipment bay.</a:t>
            </a:r>
          </a:p>
          <a:p>
            <a:endParaRPr lang="en-GB" dirty="0"/>
          </a:p>
          <a:p>
            <a:r>
              <a:rPr lang="en-GB" dirty="0"/>
              <a:t> Ethernet connections can be made to any spare port on the Interface panel in the equipment bay.</a:t>
            </a:r>
          </a:p>
          <a:p>
            <a:endParaRPr lang="en-GB" dirty="0"/>
          </a:p>
          <a:p>
            <a:r>
              <a:rPr lang="en-GB" dirty="0"/>
              <a:t>P06, P07, P08 or P09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48CE0C-51A3-305F-9AEE-86E8B8453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035" y="2438535"/>
            <a:ext cx="3616635" cy="363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0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Deployment – Mechanical System Checks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8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76700"/>
            <a:ext cx="10500049" cy="44236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2F21EB-0689-C906-41C5-83719EF75C35}"/>
              </a:ext>
            </a:extLst>
          </p:cNvPr>
          <p:cNvSpPr txBox="1"/>
          <p:nvPr/>
        </p:nvSpPr>
        <p:spPr>
          <a:xfrm>
            <a:off x="679578" y="1517045"/>
            <a:ext cx="103761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Mechanical Checks</a:t>
            </a:r>
          </a:p>
          <a:p>
            <a:r>
              <a:rPr lang="en-GB" sz="2400" dirty="0"/>
              <a:t>Once system has been delivered to location, a number or mechanical checks should be performed.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0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Visual check of the equipment, especially camera lenses.</a:t>
            </a:r>
            <a:br>
              <a:rPr lang="en-GB" sz="2400" b="0" i="0" dirty="0">
                <a:effectLst/>
              </a:rPr>
            </a:br>
            <a:r>
              <a:rPr lang="en-GB" sz="2400" b="0" i="0" dirty="0">
                <a:effectLst/>
              </a:rPr>
              <a:t>Clean as necessary.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colour of desiccator windows.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the condition of all of the external cables and their back shells.</a:t>
            </a:r>
            <a:br>
              <a:rPr lang="en-GB" sz="2400" b="0" i="0" dirty="0">
                <a:effectLst/>
              </a:rPr>
            </a:br>
            <a:r>
              <a:rPr lang="en-GB" sz="2400" b="0" i="0" dirty="0">
                <a:effectLst/>
              </a:rPr>
              <a:t>Check connections are secure and correctly seated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Repair or replace damaged cable sheathes as appropriate.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the security of all fastenings and tighten as required.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Check mast and associated air hoses for signs of wear or damage.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Check Fire extinguishers are in service date</a:t>
            </a:r>
            <a:endParaRPr lang="en-GB" sz="24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4559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Deployment – Operational System Checks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9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517047"/>
            <a:ext cx="10500049" cy="4423616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n-GB" sz="2000" b="1" dirty="0"/>
              <a:t>Operational Checks</a:t>
            </a:r>
          </a:p>
          <a:p>
            <a:r>
              <a:rPr lang="en-GB" sz="2000" dirty="0"/>
              <a:t>Prior to the system being utilised, several operational checks should be performed:</a:t>
            </a:r>
          </a:p>
          <a:p>
            <a:endParaRPr lang="en-GB" sz="2000" b="0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The mast raises once pressurised and pump cuts out at the expected pressure.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The system powers on and boots as expected.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Check no breakers have tripped on the Rack Junction Box (RJB).</a:t>
            </a:r>
            <a:endParaRPr lang="en-GB" sz="1800" b="0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Images visible from both cameras (Daylight TV and Thermal).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The GPS has picked up current location information.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Radars power up and start scanning.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Jamming equipment powers up, interlocks working as expected.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All system components show a “Green” healthy status in the VMS.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All system components show a “Green” healthy status in the CMS.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System moves when commanded via the control pad.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1" dirty="0"/>
              <a:t>Check Digital Cross Hair Alignment (to be covered in another chapter)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1" dirty="0"/>
              <a:t>Check Image Fusion alignment (to be covered in another chapter)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Radar tracks are aligned with expected positions on the map.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When slewing from CMS, radar tracks can be seen as expected on the DLTV and 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250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Deployment – Radar Optimization – Tracking Performance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10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76700"/>
            <a:ext cx="10500049" cy="44236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GB" sz="2000" b="0" i="0" dirty="0">
                <a:effectLst/>
              </a:rPr>
              <a:t>Considerations</a:t>
            </a:r>
            <a:r>
              <a:rPr lang="en-GB" sz="2000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</a:rPr>
              <a:t>Changes in surrounding terrain elevation.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Nearby objects causing blind spots and radar reflections.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T</a:t>
            </a:r>
            <a:r>
              <a:rPr lang="en-GB" sz="2000" b="0" i="0" dirty="0">
                <a:effectLst/>
              </a:rPr>
              <a:t>racks created by objects moving in the wind.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Nearby radar transmission sources creating interference.</a:t>
            </a:r>
          </a:p>
          <a:p>
            <a:endParaRPr lang="en-GB" sz="2000" b="0" i="0" dirty="0">
              <a:effectLst/>
            </a:endParaRPr>
          </a:p>
          <a:p>
            <a:r>
              <a:rPr lang="en-GB" sz="2000" dirty="0"/>
              <a:t>Actions: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/>
              <a:t>Ensure the location and orientation of the container is optimised.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/>
              <a:t>Adjust CMS configuration, as necessary.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/>
              <a:t>Adjust CMS filters, as necessary.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/>
              <a:t>Verify configuration changes by performing test flights with a drone.</a:t>
            </a:r>
            <a:endParaRPr lang="en-GB" sz="2000" b="0" i="0" dirty="0">
              <a:effectLst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GB" sz="2000" b="0" i="0" dirty="0">
              <a:effectLst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b="0" i="0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6188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8" y="998374"/>
            <a:ext cx="10500050" cy="518671"/>
          </a:xfrm>
          <a:solidFill>
            <a:srgbClr val="014F7F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Routine Maintenance – Radar Optimization – Elevation Changes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© Copyright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/>
              <a:t>Classification Confidential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35EB0-E4E2-4E11-A86D-A27C13F2E123}" type="slidenum">
              <a:rPr lang="en-GB" smtClean="0"/>
              <a:t>11</a:t>
            </a:fld>
            <a:endParaRPr lang="en-GB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916BF-3551-4113-9329-66FD9E5BC70C}"/>
              </a:ext>
            </a:extLst>
          </p:cNvPr>
          <p:cNvSpPr txBox="1"/>
          <p:nvPr/>
        </p:nvSpPr>
        <p:spPr>
          <a:xfrm>
            <a:off x="679578" y="1714472"/>
            <a:ext cx="103761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Surrounding terrain elevation changes when siting the system.</a:t>
            </a:r>
          </a:p>
          <a:p>
            <a:endParaRPr lang="en-GB" sz="2400" dirty="0"/>
          </a:p>
          <a:p>
            <a:r>
              <a:rPr lang="en-GB" sz="2400" dirty="0">
                <a:hlinkClick r:id="rId4" action="ppaction://hlinkfile"/>
              </a:rPr>
              <a:t>Radar transmission elevation angle change diagram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Changes are performed in the CMS Configurator &gt; Echodyne Echoshield Radar tab.</a:t>
            </a:r>
          </a:p>
        </p:txBody>
      </p:sp>
    </p:spTree>
    <p:extLst>
      <p:ext uri="{BB962C8B-B14F-4D97-AF65-F5344CB8AC3E}">
        <p14:creationId xmlns:p14="http://schemas.microsoft.com/office/powerpoint/2010/main" val="2945226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2F96A8-0658-42AC-A1FC-B7ECAA8807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975" y="998376"/>
            <a:ext cx="10500050" cy="518671"/>
          </a:xfrm>
          <a:solidFill>
            <a:srgbClr val="014F7F"/>
          </a:solidFill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System Overview – Questions</a:t>
            </a:r>
            <a:endParaRPr lang="en-GB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1484C6-2AC1-4978-88F5-0E5DDD0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Copyright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1DE7FD-EE26-46DD-8705-B1D15644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Confidential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2E9CC6-2DBF-4352-8873-53E8362D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835EB0-E4E2-4E11-A86D-A27C13F2E12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B36CD0A-17E9-4D9C-B53A-940F5B014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830" y="998375"/>
            <a:ext cx="504242" cy="5186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CED7B4-3596-4A92-B2AE-AA09B80FAA29}"/>
              </a:ext>
            </a:extLst>
          </p:cNvPr>
          <p:cNvSpPr txBox="1"/>
          <p:nvPr/>
        </p:nvSpPr>
        <p:spPr>
          <a:xfrm>
            <a:off x="845975" y="1896154"/>
            <a:ext cx="10500049" cy="396346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1052AE-B5B7-FFA4-EA7F-83002FD8BE16}"/>
              </a:ext>
            </a:extLst>
          </p:cNvPr>
          <p:cNvSpPr txBox="1"/>
          <p:nvPr/>
        </p:nvSpPr>
        <p:spPr>
          <a:xfrm>
            <a:off x="4224628" y="3198167"/>
            <a:ext cx="3409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4270610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5071</TotalTime>
  <Words>978</Words>
  <Application>Microsoft Office PowerPoint</Application>
  <PresentationFormat>Widescreen</PresentationFormat>
  <Paragraphs>154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NDMA CUAS Specialist Course Deployment Setup of system</vt:lpstr>
      <vt:lpstr>Deployment – Siting the system</vt:lpstr>
      <vt:lpstr>Deployment – Levelling the system</vt:lpstr>
      <vt:lpstr>Deployment – RF Defeat Antennas</vt:lpstr>
      <vt:lpstr>Deployment – Aircraft Warning Light</vt:lpstr>
      <vt:lpstr>Deployment – Earthing the system</vt:lpstr>
      <vt:lpstr>Deployment - Connection of Metis and Squarehead</vt:lpstr>
      <vt:lpstr>Deployment – Mechanical System Checks</vt:lpstr>
      <vt:lpstr>Deployment – Operational System Checks</vt:lpstr>
      <vt:lpstr>Deployment – Radar Optimization – Tracking Performance</vt:lpstr>
      <vt:lpstr>Routine Maintenance – Radar Optimization – Elevation Changes</vt:lpstr>
      <vt:lpstr>System Overview –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Wyatt</dc:creator>
  <cp:lastModifiedBy>Jack Goble</cp:lastModifiedBy>
  <cp:revision>134</cp:revision>
  <cp:lastPrinted>2021-05-18T10:50:50Z</cp:lastPrinted>
  <dcterms:created xsi:type="dcterms:W3CDTF">2020-07-29T15:29:40Z</dcterms:created>
  <dcterms:modified xsi:type="dcterms:W3CDTF">2024-10-03T15:01:56Z</dcterms:modified>
</cp:coreProperties>
</file>